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Barlow"/>
      <p:regular r:id="rId16"/>
    </p:embeddedFont>
    <p:embeddedFont>
      <p:font typeface="Barlow"/>
      <p:regular r:id="rId17"/>
    </p:embeddedFont>
    <p:embeddedFont>
      <p:font typeface="Barlow"/>
      <p:regular r:id="rId18"/>
    </p:embeddedFont>
    <p:embeddedFont>
      <p:font typeface="Barlow"/>
      <p:regular r:id="rId19"/>
    </p:embeddedFont>
    <p:embeddedFont>
      <p:font typeface="Montserrat"/>
      <p:regular r:id="rId20"/>
    </p:embeddedFont>
    <p:embeddedFont>
      <p:font typeface="Montserrat"/>
      <p:regular r:id="rId21"/>
    </p:embeddedFont>
    <p:embeddedFont>
      <p:font typeface="Montserrat"/>
      <p:regular r:id="rId22"/>
    </p:embeddedFont>
    <p:embeddedFont>
      <p:font typeface="Montserrat"/>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3-1.png>
</file>

<file path=ppt/media/image-3-2.png>
</file>

<file path=ppt/media/image-3-3.png>
</file>

<file path=ppt/media/image-3-4.png>
</file>

<file path=ppt/media/image-3-5.png>
</file>

<file path=ppt/media/image-4-1.png>
</file>

<file path=ppt/media/image-4-2.png>
</file>

<file path=ppt/media/image-4-3.png>
</file>

<file path=ppt/media/image-4-4.png>
</file>

<file path=ppt/media/image-5-1.png>
</file>

<file path=ppt/media/image-6-1.png>
</file>

<file path=ppt/media/image-6-2.png>
</file>

<file path=ppt/media/image-6-3.png>
</file>

<file path=ppt/media/image-6-4.png>
</file>

<file path=ppt/media/image-7-1.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slideLayout" Target="../slideLayouts/slideLayout4.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testasp.vulnweb.com/Login.asp" TargetMode="External"/><Relationship Id="rId1" Type="http://schemas.openxmlformats.org/officeDocument/2006/relationships/image" Target="../media/image-5-1.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2771061"/>
            <a:ext cx="7627382" cy="1425416"/>
          </a:xfrm>
          <a:prstGeom prst="rect">
            <a:avLst/>
          </a:prstGeom>
          <a:noFill/>
          <a:ln/>
        </p:spPr>
        <p:txBody>
          <a:bodyPr wrap="squar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Vulnerability Assessment Report</a:t>
            </a:r>
            <a:endParaRPr lang="en-US" sz="4450" dirty="0"/>
          </a:p>
        </p:txBody>
      </p:sp>
      <p:sp>
        <p:nvSpPr>
          <p:cNvPr id="4" name="Text 1"/>
          <p:cNvSpPr/>
          <p:nvPr/>
        </p:nvSpPr>
        <p:spPr>
          <a:xfrm>
            <a:off x="6244709" y="4521398"/>
            <a:ext cx="762738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Security Testing on testasp.vulnweb.com</a:t>
            </a:r>
            <a:endParaRPr lang="en-US" sz="1700" dirty="0"/>
          </a:p>
        </p:txBody>
      </p:sp>
      <p:sp>
        <p:nvSpPr>
          <p:cNvPr id="5" name="Text 2"/>
          <p:cNvSpPr/>
          <p:nvPr/>
        </p:nvSpPr>
        <p:spPr>
          <a:xfrm>
            <a:off x="6244709" y="5111829"/>
            <a:ext cx="762738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Presented by: Akshay Bagul</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672108"/>
            <a:ext cx="5701546" cy="712708"/>
          </a:xfrm>
          <a:prstGeom prst="rect">
            <a:avLst/>
          </a:prstGeom>
          <a:noFill/>
          <a:ln/>
        </p:spPr>
        <p:txBody>
          <a:bodyPr wrap="non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Introduction</a:t>
            </a:r>
            <a:endParaRPr lang="en-US" sz="4450" dirty="0"/>
          </a:p>
        </p:txBody>
      </p:sp>
      <p:sp>
        <p:nvSpPr>
          <p:cNvPr id="3" name="Text 1"/>
          <p:cNvSpPr/>
          <p:nvPr/>
        </p:nvSpPr>
        <p:spPr>
          <a:xfrm>
            <a:off x="758309" y="1926312"/>
            <a:ext cx="4018359" cy="712470"/>
          </a:xfrm>
          <a:prstGeom prst="rect">
            <a:avLst/>
          </a:prstGeom>
          <a:noFill/>
          <a:ln/>
        </p:spPr>
        <p:txBody>
          <a:bodyPr wrap="square" lIns="0" tIns="0" rIns="0" bIns="0" rtlCol="0" anchor="t"/>
          <a:lstStyle/>
          <a:p>
            <a:pPr algn="l"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What is Vulnerability Assessment?</a:t>
            </a:r>
            <a:endParaRPr lang="en-US" sz="2200" dirty="0"/>
          </a:p>
        </p:txBody>
      </p:sp>
      <p:sp>
        <p:nvSpPr>
          <p:cNvPr id="4" name="Text 2"/>
          <p:cNvSpPr/>
          <p:nvPr/>
        </p:nvSpPr>
        <p:spPr>
          <a:xfrm>
            <a:off x="758309" y="2855357"/>
            <a:ext cx="4018359" cy="450723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Vulnerability assessment is the process of identifying, classifying, and reporting security weaknesses in a system or network. It involves a systematic examination of potential vulnerabilities that could be exploited by attackers. The assessment aims to provide a comprehensive overview of the security posture, enabling organizations to prioritize remediation efforts and reduce their overall risk.</a:t>
            </a:r>
            <a:endParaRPr lang="en-US" sz="1700" dirty="0"/>
          </a:p>
        </p:txBody>
      </p:sp>
      <p:sp>
        <p:nvSpPr>
          <p:cNvPr id="5" name="Text 3"/>
          <p:cNvSpPr/>
          <p:nvPr/>
        </p:nvSpPr>
        <p:spPr>
          <a:xfrm>
            <a:off x="5312926" y="1926312"/>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Objective</a:t>
            </a:r>
            <a:endParaRPr lang="en-US" sz="2200" dirty="0"/>
          </a:p>
        </p:txBody>
      </p:sp>
      <p:sp>
        <p:nvSpPr>
          <p:cNvPr id="6" name="Text 4"/>
          <p:cNvSpPr/>
          <p:nvPr/>
        </p:nvSpPr>
        <p:spPr>
          <a:xfrm>
            <a:off x="5312926" y="2499122"/>
            <a:ext cx="4018359" cy="41605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The primary objective is to test testasp.vulnweb.com for security flaws and vulnerabilities. This involves simulating real-world attack scenarios to uncover weaknesses in the application's security controls. The goal is to identify potential entry points for attackers and assess the effectiveness of existing security measures in preventing unauthorized access and data breaches.</a:t>
            </a:r>
            <a:endParaRPr lang="en-US" sz="1700" dirty="0"/>
          </a:p>
        </p:txBody>
      </p:sp>
      <p:sp>
        <p:nvSpPr>
          <p:cNvPr id="7" name="Text 5"/>
          <p:cNvSpPr/>
          <p:nvPr/>
        </p:nvSpPr>
        <p:spPr>
          <a:xfrm>
            <a:off x="9867543" y="1926312"/>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Goal</a:t>
            </a:r>
            <a:endParaRPr lang="en-US" sz="2200" dirty="0"/>
          </a:p>
        </p:txBody>
      </p:sp>
      <p:sp>
        <p:nvSpPr>
          <p:cNvPr id="8" name="Text 6"/>
          <p:cNvSpPr/>
          <p:nvPr/>
        </p:nvSpPr>
        <p:spPr>
          <a:xfrm>
            <a:off x="9867543" y="2499122"/>
            <a:ext cx="4018359" cy="450723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The ultimate goal is to document findings in a clear and concise report, providing actionable recommendations for remediation. This includes detailing the identified vulnerabilities, their potential impact, and the steps required to mitigate the associated risks. The report serves as a valuable resource for developers and security teams, enabling them to prioritize and address the most critical security issues effectively.</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996077"/>
            <a:ext cx="5701546" cy="712708"/>
          </a:xfrm>
          <a:prstGeom prst="rect">
            <a:avLst/>
          </a:prstGeom>
          <a:noFill/>
          <a:ln/>
        </p:spPr>
        <p:txBody>
          <a:bodyPr wrap="non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Testing Methodology</a:t>
            </a:r>
            <a:endParaRPr lang="en-US" sz="4450" dirty="0"/>
          </a:p>
        </p:txBody>
      </p:sp>
      <p:pic>
        <p:nvPicPr>
          <p:cNvPr id="4" name="Image 1" descr="preencoded.png">    </p:cNvPr>
          <p:cNvPicPr>
            <a:picLocks noChangeAspect="1"/>
          </p:cNvPicPr>
          <p:nvPr/>
        </p:nvPicPr>
        <p:blipFill>
          <a:blip r:embed="rId2"/>
          <a:stretch>
            <a:fillRect/>
          </a:stretch>
        </p:blipFill>
        <p:spPr>
          <a:xfrm>
            <a:off x="6244709" y="2033707"/>
            <a:ext cx="1083231" cy="1299924"/>
          </a:xfrm>
          <a:prstGeom prst="rect">
            <a:avLst/>
          </a:prstGeom>
        </p:spPr>
      </p:pic>
      <p:sp>
        <p:nvSpPr>
          <p:cNvPr id="5" name="Text 1"/>
          <p:cNvSpPr/>
          <p:nvPr/>
        </p:nvSpPr>
        <p:spPr>
          <a:xfrm>
            <a:off x="7652861" y="2250281"/>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Information Gathering</a:t>
            </a:r>
            <a:endParaRPr lang="en-US" sz="2200" dirty="0"/>
          </a:p>
        </p:txBody>
      </p:sp>
      <p:sp>
        <p:nvSpPr>
          <p:cNvPr id="6" name="Text 2"/>
          <p:cNvSpPr/>
          <p:nvPr/>
        </p:nvSpPr>
        <p:spPr>
          <a:xfrm>
            <a:off x="7652861" y="2736413"/>
            <a:ext cx="6219230"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Website structure and endpoints.</a:t>
            </a:r>
            <a:endParaRPr lang="en-US" sz="1700" dirty="0"/>
          </a:p>
        </p:txBody>
      </p:sp>
      <p:pic>
        <p:nvPicPr>
          <p:cNvPr id="7" name="Image 2" descr="preencoded.png">    </p:cNvPr>
          <p:cNvPicPr>
            <a:picLocks noChangeAspect="1"/>
          </p:cNvPicPr>
          <p:nvPr/>
        </p:nvPicPr>
        <p:blipFill>
          <a:blip r:embed="rId3"/>
          <a:stretch>
            <a:fillRect/>
          </a:stretch>
        </p:blipFill>
        <p:spPr>
          <a:xfrm>
            <a:off x="6244709" y="3333631"/>
            <a:ext cx="1083231" cy="1299924"/>
          </a:xfrm>
          <a:prstGeom prst="rect">
            <a:avLst/>
          </a:prstGeom>
        </p:spPr>
      </p:pic>
      <p:sp>
        <p:nvSpPr>
          <p:cNvPr id="8" name="Text 3"/>
          <p:cNvSpPr/>
          <p:nvPr/>
        </p:nvSpPr>
        <p:spPr>
          <a:xfrm>
            <a:off x="7652861" y="3550206"/>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Manual Testing</a:t>
            </a:r>
            <a:endParaRPr lang="en-US" sz="2200" dirty="0"/>
          </a:p>
        </p:txBody>
      </p:sp>
      <p:sp>
        <p:nvSpPr>
          <p:cNvPr id="9" name="Text 4"/>
          <p:cNvSpPr/>
          <p:nvPr/>
        </p:nvSpPr>
        <p:spPr>
          <a:xfrm>
            <a:off x="7652861" y="4036338"/>
            <a:ext cx="6219230"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Common attack payloads.</a:t>
            </a:r>
            <a:endParaRPr lang="en-US" sz="1700" dirty="0"/>
          </a:p>
        </p:txBody>
      </p:sp>
      <p:pic>
        <p:nvPicPr>
          <p:cNvPr id="10" name="Image 3" descr="preencoded.png">    </p:cNvPr>
          <p:cNvPicPr>
            <a:picLocks noChangeAspect="1"/>
          </p:cNvPicPr>
          <p:nvPr/>
        </p:nvPicPr>
        <p:blipFill>
          <a:blip r:embed="rId4"/>
          <a:stretch>
            <a:fillRect/>
          </a:stretch>
        </p:blipFill>
        <p:spPr>
          <a:xfrm>
            <a:off x="6244709" y="4633555"/>
            <a:ext cx="1083231" cy="1299924"/>
          </a:xfrm>
          <a:prstGeom prst="rect">
            <a:avLst/>
          </a:prstGeom>
        </p:spPr>
      </p:pic>
      <p:sp>
        <p:nvSpPr>
          <p:cNvPr id="11" name="Text 5"/>
          <p:cNvSpPr/>
          <p:nvPr/>
        </p:nvSpPr>
        <p:spPr>
          <a:xfrm>
            <a:off x="7652861" y="4850130"/>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Automated Scanning</a:t>
            </a:r>
            <a:endParaRPr lang="en-US" sz="2200" dirty="0"/>
          </a:p>
        </p:txBody>
      </p:sp>
      <p:sp>
        <p:nvSpPr>
          <p:cNvPr id="12" name="Text 6"/>
          <p:cNvSpPr/>
          <p:nvPr/>
        </p:nvSpPr>
        <p:spPr>
          <a:xfrm>
            <a:off x="7652861" y="5336262"/>
            <a:ext cx="6219230"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Tools like Acunetix and Burp Suite.</a:t>
            </a:r>
            <a:endParaRPr lang="en-US" sz="1700" dirty="0"/>
          </a:p>
        </p:txBody>
      </p:sp>
      <p:pic>
        <p:nvPicPr>
          <p:cNvPr id="13" name="Image 4" descr="preencoded.png">    </p:cNvPr>
          <p:cNvPicPr>
            <a:picLocks noChangeAspect="1"/>
          </p:cNvPicPr>
          <p:nvPr/>
        </p:nvPicPr>
        <p:blipFill>
          <a:blip r:embed="rId5"/>
          <a:stretch>
            <a:fillRect/>
          </a:stretch>
        </p:blipFill>
        <p:spPr>
          <a:xfrm>
            <a:off x="6244709" y="5933480"/>
            <a:ext cx="1083231" cy="1299924"/>
          </a:xfrm>
          <a:prstGeom prst="rect">
            <a:avLst/>
          </a:prstGeom>
        </p:spPr>
      </p:pic>
      <p:sp>
        <p:nvSpPr>
          <p:cNvPr id="14" name="Text 7"/>
          <p:cNvSpPr/>
          <p:nvPr/>
        </p:nvSpPr>
        <p:spPr>
          <a:xfrm>
            <a:off x="7652861" y="6150054"/>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Reporting</a:t>
            </a:r>
            <a:endParaRPr lang="en-US" sz="2200" dirty="0"/>
          </a:p>
        </p:txBody>
      </p:sp>
      <p:sp>
        <p:nvSpPr>
          <p:cNvPr id="15" name="Text 8"/>
          <p:cNvSpPr/>
          <p:nvPr/>
        </p:nvSpPr>
        <p:spPr>
          <a:xfrm>
            <a:off x="7652861" y="6636187"/>
            <a:ext cx="6219230"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Documenting findings.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1700689"/>
            <a:ext cx="5701546" cy="712708"/>
          </a:xfrm>
          <a:prstGeom prst="rect">
            <a:avLst/>
          </a:prstGeom>
          <a:noFill/>
          <a:ln/>
        </p:spPr>
        <p:txBody>
          <a:bodyPr wrap="non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Findings Overview</a:t>
            </a:r>
            <a:endParaRPr lang="en-US" sz="4450" dirty="0"/>
          </a:p>
        </p:txBody>
      </p:sp>
      <p:pic>
        <p:nvPicPr>
          <p:cNvPr id="3" name="Image 0" descr="preencoded.png">    </p:cNvPr>
          <p:cNvPicPr>
            <a:picLocks noChangeAspect="1"/>
          </p:cNvPicPr>
          <p:nvPr/>
        </p:nvPicPr>
        <p:blipFill>
          <a:blip r:embed="rId1"/>
          <a:stretch>
            <a:fillRect/>
          </a:stretch>
        </p:blipFill>
        <p:spPr>
          <a:xfrm>
            <a:off x="758309" y="2846665"/>
            <a:ext cx="3034665" cy="1875473"/>
          </a:xfrm>
          <a:prstGeom prst="rect">
            <a:avLst/>
          </a:prstGeom>
        </p:spPr>
      </p:pic>
      <p:sp>
        <p:nvSpPr>
          <p:cNvPr id="4" name="Text 1"/>
          <p:cNvSpPr/>
          <p:nvPr/>
        </p:nvSpPr>
        <p:spPr>
          <a:xfrm>
            <a:off x="758309" y="4992886"/>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SQL Injection</a:t>
            </a:r>
            <a:endParaRPr lang="en-US" sz="2200" dirty="0"/>
          </a:p>
        </p:txBody>
      </p:sp>
      <p:sp>
        <p:nvSpPr>
          <p:cNvPr id="5" name="Text 2"/>
          <p:cNvSpPr/>
          <p:nvPr/>
        </p:nvSpPr>
        <p:spPr>
          <a:xfrm>
            <a:off x="758309" y="5479018"/>
            <a:ext cx="3034665"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Severity: High. Confirmed.</a:t>
            </a:r>
            <a:endParaRPr lang="en-US" sz="1700" dirty="0"/>
          </a:p>
        </p:txBody>
      </p:sp>
      <p:pic>
        <p:nvPicPr>
          <p:cNvPr id="6" name="Image 1" descr="preencoded.png">    </p:cNvPr>
          <p:cNvPicPr>
            <a:picLocks noChangeAspect="1"/>
          </p:cNvPicPr>
          <p:nvPr/>
        </p:nvPicPr>
        <p:blipFill>
          <a:blip r:embed="rId2"/>
          <a:stretch>
            <a:fillRect/>
          </a:stretch>
        </p:blipFill>
        <p:spPr>
          <a:xfrm>
            <a:off x="4117896" y="2846665"/>
            <a:ext cx="3034784" cy="1875592"/>
          </a:xfrm>
          <a:prstGeom prst="rect">
            <a:avLst/>
          </a:prstGeom>
        </p:spPr>
      </p:pic>
      <p:sp>
        <p:nvSpPr>
          <p:cNvPr id="7" name="Text 3"/>
          <p:cNvSpPr/>
          <p:nvPr/>
        </p:nvSpPr>
        <p:spPr>
          <a:xfrm>
            <a:off x="4117896" y="4993005"/>
            <a:ext cx="3034784" cy="712470"/>
          </a:xfrm>
          <a:prstGeom prst="rect">
            <a:avLst/>
          </a:prstGeom>
          <a:noFill/>
          <a:ln/>
        </p:spPr>
        <p:txBody>
          <a:bodyPr wrap="squar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Cross-Site Scripting (XSS)</a:t>
            </a:r>
            <a:endParaRPr lang="en-US" sz="2200" dirty="0"/>
          </a:p>
        </p:txBody>
      </p:sp>
      <p:sp>
        <p:nvSpPr>
          <p:cNvPr id="8" name="Text 4"/>
          <p:cNvSpPr/>
          <p:nvPr/>
        </p:nvSpPr>
        <p:spPr>
          <a:xfrm>
            <a:off x="4117896" y="5835372"/>
            <a:ext cx="3034784"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Severity: High. Confirmed.</a:t>
            </a:r>
            <a:endParaRPr lang="en-US" sz="1700" dirty="0"/>
          </a:p>
        </p:txBody>
      </p:sp>
      <p:pic>
        <p:nvPicPr>
          <p:cNvPr id="9" name="Image 2" descr="preencoded.png">    </p:cNvPr>
          <p:cNvPicPr>
            <a:picLocks noChangeAspect="1"/>
          </p:cNvPicPr>
          <p:nvPr/>
        </p:nvPicPr>
        <p:blipFill>
          <a:blip r:embed="rId3"/>
          <a:stretch>
            <a:fillRect/>
          </a:stretch>
        </p:blipFill>
        <p:spPr>
          <a:xfrm>
            <a:off x="7477601" y="2846665"/>
            <a:ext cx="3034784" cy="1875592"/>
          </a:xfrm>
          <a:prstGeom prst="rect">
            <a:avLst/>
          </a:prstGeom>
        </p:spPr>
      </p:pic>
      <p:sp>
        <p:nvSpPr>
          <p:cNvPr id="10" name="Text 5"/>
          <p:cNvSpPr/>
          <p:nvPr/>
        </p:nvSpPr>
        <p:spPr>
          <a:xfrm>
            <a:off x="7477601" y="4993005"/>
            <a:ext cx="3034784" cy="712470"/>
          </a:xfrm>
          <a:prstGeom prst="rect">
            <a:avLst/>
          </a:prstGeom>
          <a:noFill/>
          <a:ln/>
        </p:spPr>
        <p:txBody>
          <a:bodyPr wrap="squar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Insecure Direct Object References (IDOR)</a:t>
            </a:r>
            <a:endParaRPr lang="en-US" sz="2200" dirty="0"/>
          </a:p>
        </p:txBody>
      </p:sp>
      <p:sp>
        <p:nvSpPr>
          <p:cNvPr id="11" name="Text 6"/>
          <p:cNvSpPr/>
          <p:nvPr/>
        </p:nvSpPr>
        <p:spPr>
          <a:xfrm>
            <a:off x="7477601" y="5835372"/>
            <a:ext cx="3034784"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Severity: Medium. Confirmed.</a:t>
            </a:r>
            <a:endParaRPr lang="en-US" sz="1700" dirty="0"/>
          </a:p>
        </p:txBody>
      </p:sp>
      <p:pic>
        <p:nvPicPr>
          <p:cNvPr id="12" name="Image 3" descr="preencoded.png">    </p:cNvPr>
          <p:cNvPicPr>
            <a:picLocks noChangeAspect="1"/>
          </p:cNvPicPr>
          <p:nvPr/>
        </p:nvPicPr>
        <p:blipFill>
          <a:blip r:embed="rId4"/>
          <a:stretch>
            <a:fillRect/>
          </a:stretch>
        </p:blipFill>
        <p:spPr>
          <a:xfrm>
            <a:off x="10837307" y="2846665"/>
            <a:ext cx="3034784" cy="1875592"/>
          </a:xfrm>
          <a:prstGeom prst="rect">
            <a:avLst/>
          </a:prstGeom>
        </p:spPr>
      </p:pic>
      <p:sp>
        <p:nvSpPr>
          <p:cNvPr id="13" name="Text 7"/>
          <p:cNvSpPr/>
          <p:nvPr/>
        </p:nvSpPr>
        <p:spPr>
          <a:xfrm>
            <a:off x="10837307" y="4993005"/>
            <a:ext cx="3034784" cy="712470"/>
          </a:xfrm>
          <a:prstGeom prst="rect">
            <a:avLst/>
          </a:prstGeom>
          <a:noFill/>
          <a:ln/>
        </p:spPr>
        <p:txBody>
          <a:bodyPr wrap="squar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Security Misconfigurations</a:t>
            </a:r>
            <a:endParaRPr lang="en-US" sz="2200" dirty="0"/>
          </a:p>
        </p:txBody>
      </p:sp>
      <p:sp>
        <p:nvSpPr>
          <p:cNvPr id="14" name="Text 8"/>
          <p:cNvSpPr/>
          <p:nvPr/>
        </p:nvSpPr>
        <p:spPr>
          <a:xfrm>
            <a:off x="10837307" y="5835372"/>
            <a:ext cx="3034784"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Severity: Low. Confirmed.</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1647349"/>
            <a:ext cx="7270790" cy="712708"/>
          </a:xfrm>
          <a:prstGeom prst="rect">
            <a:avLst/>
          </a:prstGeom>
          <a:noFill/>
          <a:ln/>
        </p:spPr>
        <p:txBody>
          <a:bodyPr wrap="non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SQL Injection (SQLi) - Critical</a:t>
            </a:r>
            <a:endParaRPr lang="en-US" sz="4450" dirty="0"/>
          </a:p>
        </p:txBody>
      </p:sp>
      <p:sp>
        <p:nvSpPr>
          <p:cNvPr id="4" name="Shape 1"/>
          <p:cNvSpPr/>
          <p:nvPr/>
        </p:nvSpPr>
        <p:spPr>
          <a:xfrm>
            <a:off x="6244709" y="2928699"/>
            <a:ext cx="487442" cy="487442"/>
          </a:xfrm>
          <a:prstGeom prst="roundRect">
            <a:avLst>
              <a:gd name="adj" fmla="val 40004"/>
            </a:avLst>
          </a:prstGeom>
          <a:solidFill>
            <a:srgbClr val="EEEFF5"/>
          </a:solidFill>
          <a:ln/>
          <a:effectLst>
            <a:outerShdw sx="100000" sy="100000" kx="0" ky="0" algn="bl" rotWithShape="0" blurRad="53340" dist="26670" dir="13500000">
              <a:srgbClr val="ffffff">
                <a:alpha val="70000"/>
              </a:srgbClr>
            </a:outerShdw>
          </a:effectLst>
        </p:spPr>
      </p:sp>
      <p:sp>
        <p:nvSpPr>
          <p:cNvPr id="5" name="Text 2"/>
          <p:cNvSpPr/>
          <p:nvPr/>
        </p:nvSpPr>
        <p:spPr>
          <a:xfrm>
            <a:off x="6317397" y="2958644"/>
            <a:ext cx="342067" cy="427553"/>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Barlow Bold" pitchFamily="34" charset="0"/>
                <a:ea typeface="Barlow Bold" pitchFamily="34" charset="-122"/>
                <a:cs typeface="Barlow Bold" pitchFamily="34" charset="-120"/>
              </a:rPr>
              <a:t>1</a:t>
            </a:r>
            <a:endParaRPr lang="en-US" sz="2650" dirty="0"/>
          </a:p>
        </p:txBody>
      </p:sp>
      <p:sp>
        <p:nvSpPr>
          <p:cNvPr id="6" name="Text 3"/>
          <p:cNvSpPr/>
          <p:nvPr/>
        </p:nvSpPr>
        <p:spPr>
          <a:xfrm>
            <a:off x="6948726" y="2928699"/>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Description</a:t>
            </a:r>
            <a:endParaRPr lang="en-US" sz="2200" dirty="0"/>
          </a:p>
        </p:txBody>
      </p:sp>
      <p:sp>
        <p:nvSpPr>
          <p:cNvPr id="7" name="Text 4"/>
          <p:cNvSpPr/>
          <p:nvPr/>
        </p:nvSpPr>
        <p:spPr>
          <a:xfrm>
            <a:off x="6948726" y="3414832"/>
            <a:ext cx="3001447"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Manipulate database with malicious SQL queries.</a:t>
            </a:r>
            <a:endParaRPr lang="en-US" sz="1700" dirty="0"/>
          </a:p>
        </p:txBody>
      </p:sp>
      <p:sp>
        <p:nvSpPr>
          <p:cNvPr id="8" name="Shape 5"/>
          <p:cNvSpPr/>
          <p:nvPr/>
        </p:nvSpPr>
        <p:spPr>
          <a:xfrm>
            <a:off x="10166747" y="2928699"/>
            <a:ext cx="487442" cy="487442"/>
          </a:xfrm>
          <a:prstGeom prst="roundRect">
            <a:avLst>
              <a:gd name="adj" fmla="val 40004"/>
            </a:avLst>
          </a:prstGeom>
          <a:solidFill>
            <a:srgbClr val="EEEFF5"/>
          </a:solidFill>
          <a:ln/>
          <a:effectLst>
            <a:outerShdw sx="100000" sy="100000" kx="0" ky="0" algn="bl" rotWithShape="0" blurRad="53340" dist="26670" dir="13500000">
              <a:srgbClr val="ffffff">
                <a:alpha val="70000"/>
              </a:srgbClr>
            </a:outerShdw>
          </a:effectLst>
        </p:spPr>
      </p:sp>
      <p:sp>
        <p:nvSpPr>
          <p:cNvPr id="9" name="Text 6"/>
          <p:cNvSpPr/>
          <p:nvPr/>
        </p:nvSpPr>
        <p:spPr>
          <a:xfrm>
            <a:off x="10239435" y="2958644"/>
            <a:ext cx="342067" cy="427553"/>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Barlow Bold" pitchFamily="34" charset="0"/>
                <a:ea typeface="Barlow Bold" pitchFamily="34" charset="-122"/>
                <a:cs typeface="Barlow Bold" pitchFamily="34" charset="-120"/>
              </a:rPr>
              <a:t>2</a:t>
            </a:r>
            <a:endParaRPr lang="en-US" sz="2650" dirty="0"/>
          </a:p>
        </p:txBody>
      </p:sp>
      <p:sp>
        <p:nvSpPr>
          <p:cNvPr id="10" name="Text 7"/>
          <p:cNvSpPr/>
          <p:nvPr/>
        </p:nvSpPr>
        <p:spPr>
          <a:xfrm>
            <a:off x="10870763" y="2928699"/>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Impact</a:t>
            </a:r>
            <a:endParaRPr lang="en-US" sz="2200" dirty="0"/>
          </a:p>
        </p:txBody>
      </p:sp>
      <p:sp>
        <p:nvSpPr>
          <p:cNvPr id="11" name="Text 8"/>
          <p:cNvSpPr/>
          <p:nvPr/>
        </p:nvSpPr>
        <p:spPr>
          <a:xfrm>
            <a:off x="10870763" y="3414832"/>
            <a:ext cx="3001447"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Attackers can extract database information.</a:t>
            </a:r>
            <a:endParaRPr lang="en-US" sz="1700" dirty="0"/>
          </a:p>
        </p:txBody>
      </p:sp>
      <p:sp>
        <p:nvSpPr>
          <p:cNvPr id="12" name="Shape 9"/>
          <p:cNvSpPr/>
          <p:nvPr/>
        </p:nvSpPr>
        <p:spPr>
          <a:xfrm>
            <a:off x="6244709" y="4568547"/>
            <a:ext cx="487442" cy="487442"/>
          </a:xfrm>
          <a:prstGeom prst="roundRect">
            <a:avLst>
              <a:gd name="adj" fmla="val 40004"/>
            </a:avLst>
          </a:prstGeom>
          <a:solidFill>
            <a:srgbClr val="EEEFF5"/>
          </a:solidFill>
          <a:ln/>
          <a:effectLst>
            <a:outerShdw sx="100000" sy="100000" kx="0" ky="0" algn="bl" rotWithShape="0" blurRad="53340" dist="26670" dir="13500000">
              <a:srgbClr val="ffffff">
                <a:alpha val="70000"/>
              </a:srgbClr>
            </a:outerShdw>
          </a:effectLst>
        </p:spPr>
      </p:sp>
      <p:sp>
        <p:nvSpPr>
          <p:cNvPr id="13" name="Text 10"/>
          <p:cNvSpPr/>
          <p:nvPr/>
        </p:nvSpPr>
        <p:spPr>
          <a:xfrm>
            <a:off x="6317397" y="4598491"/>
            <a:ext cx="342067" cy="427553"/>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Barlow Bold" pitchFamily="34" charset="0"/>
                <a:ea typeface="Barlow Bold" pitchFamily="34" charset="-122"/>
                <a:cs typeface="Barlow Bold" pitchFamily="34" charset="-120"/>
              </a:rPr>
              <a:t>3</a:t>
            </a:r>
            <a:endParaRPr lang="en-US" sz="2650" dirty="0"/>
          </a:p>
        </p:txBody>
      </p:sp>
      <p:sp>
        <p:nvSpPr>
          <p:cNvPr id="14" name="Text 11"/>
          <p:cNvSpPr/>
          <p:nvPr/>
        </p:nvSpPr>
        <p:spPr>
          <a:xfrm>
            <a:off x="6948726" y="4568547"/>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Recommendation</a:t>
            </a:r>
            <a:endParaRPr lang="en-US" sz="2200" dirty="0"/>
          </a:p>
        </p:txBody>
      </p:sp>
      <p:sp>
        <p:nvSpPr>
          <p:cNvPr id="15" name="Text 12"/>
          <p:cNvSpPr/>
          <p:nvPr/>
        </p:nvSpPr>
        <p:spPr>
          <a:xfrm>
            <a:off x="6948726" y="5054679"/>
            <a:ext cx="6923365"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Use prepared statements.</a:t>
            </a:r>
            <a:endParaRPr lang="en-US" sz="1700" dirty="0"/>
          </a:p>
        </p:txBody>
      </p:sp>
      <p:sp>
        <p:nvSpPr>
          <p:cNvPr id="16" name="Text 13"/>
          <p:cNvSpPr/>
          <p:nvPr/>
        </p:nvSpPr>
        <p:spPr>
          <a:xfrm>
            <a:off x="6244709" y="5645110"/>
            <a:ext cx="762738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Navigate to the login page: </a:t>
            </a:r>
            <a:pPr algn="l" indent="0" marL="0">
              <a:lnSpc>
                <a:spcPts val="2700"/>
              </a:lnSpc>
              <a:buNone/>
            </a:pPr>
            <a:r>
              <a:rPr lang="en-US" sz="1700" u="sng" dirty="0">
                <a:solidFill>
                  <a:srgbClr val="7068F4"/>
                </a:solidFill>
                <a:latin typeface="Montserrat" pitchFamily="34" charset="0"/>
                <a:ea typeface="Montserrat" pitchFamily="34" charset="-122"/>
                <a:cs typeface="Montserrat" pitchFamily="34" charset="-120"/>
                <a:hlinkClick r:id="rId2" invalidUrl="" action="" tgtFrame="" tooltip="" history="1" highlightClick="0" endSnd="0">
                  <a:extLst>
                    <a:ext uri="{A12FA001-AC4F-418D-AE19-62706E023703}">
                      <ahyp:hlinkClr xmlns:ahyp="http://schemas.microsoft.com/office/drawing/2018/hyperlinkcolor" val="tx"/>
                    </a:ext>
                  </a:extLst>
                </a:hlinkClick>
              </a:rPr>
              <a:t>http://testasp.vulnweb.com/Login.asp</a:t>
            </a:r>
            <a:endParaRPr lang="en-US" sz="1700" dirty="0"/>
          </a:p>
        </p:txBody>
      </p:sp>
      <p:sp>
        <p:nvSpPr>
          <p:cNvPr id="17" name="Text 14"/>
          <p:cNvSpPr/>
          <p:nvPr/>
        </p:nvSpPr>
        <p:spPr>
          <a:xfrm>
            <a:off x="6244709" y="6235541"/>
            <a:ext cx="762738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Enter </a:t>
            </a:r>
            <a:pPr algn="l" indent="0" marL="0">
              <a:lnSpc>
                <a:spcPts val="2700"/>
              </a:lnSpc>
              <a:buNone/>
            </a:pPr>
            <a:r>
              <a:rPr lang="en-US" sz="1700" b="1" dirty="0">
                <a:solidFill>
                  <a:srgbClr val="272525"/>
                </a:solidFill>
                <a:latin typeface="Montserrat" pitchFamily="34" charset="0"/>
                <a:ea typeface="Montserrat" pitchFamily="34" charset="-122"/>
                <a:cs typeface="Montserrat" pitchFamily="34" charset="-120"/>
              </a:rPr>
              <a:t>1' OR '1'='1</a:t>
            </a:r>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 as both the username and password.</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1628775"/>
            <a:ext cx="7627382" cy="1425416"/>
          </a:xfrm>
          <a:prstGeom prst="rect">
            <a:avLst/>
          </a:prstGeom>
          <a:noFill/>
          <a:ln/>
        </p:spPr>
        <p:txBody>
          <a:bodyPr wrap="squar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Reflected XSS (Cross-Site Scripting) - High</a:t>
            </a:r>
            <a:endParaRPr lang="en-US" sz="4450" dirty="0"/>
          </a:p>
        </p:txBody>
      </p:sp>
      <p:pic>
        <p:nvPicPr>
          <p:cNvPr id="4" name="Image 1" descr="preencoded.png">    </p:cNvPr>
          <p:cNvPicPr>
            <a:picLocks noChangeAspect="1"/>
          </p:cNvPicPr>
          <p:nvPr/>
        </p:nvPicPr>
        <p:blipFill>
          <a:blip r:embed="rId2"/>
          <a:stretch>
            <a:fillRect/>
          </a:stretch>
        </p:blipFill>
        <p:spPr>
          <a:xfrm>
            <a:off x="6244709" y="3379113"/>
            <a:ext cx="541615" cy="541615"/>
          </a:xfrm>
          <a:prstGeom prst="rect">
            <a:avLst/>
          </a:prstGeom>
        </p:spPr>
      </p:pic>
      <p:sp>
        <p:nvSpPr>
          <p:cNvPr id="5" name="Text 1"/>
          <p:cNvSpPr/>
          <p:nvPr/>
        </p:nvSpPr>
        <p:spPr>
          <a:xfrm>
            <a:off x="6244709" y="4137303"/>
            <a:ext cx="2325767"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Description</a:t>
            </a:r>
            <a:endParaRPr lang="en-US" sz="2200" dirty="0"/>
          </a:p>
        </p:txBody>
      </p:sp>
      <p:sp>
        <p:nvSpPr>
          <p:cNvPr id="6" name="Text 2"/>
          <p:cNvSpPr/>
          <p:nvPr/>
        </p:nvSpPr>
        <p:spPr>
          <a:xfrm>
            <a:off x="6244709" y="4623435"/>
            <a:ext cx="2325767" cy="104013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Inject malicious JavaScript into a webpage.</a:t>
            </a:r>
            <a:endParaRPr lang="en-US" sz="1700" dirty="0"/>
          </a:p>
        </p:txBody>
      </p:sp>
      <p:pic>
        <p:nvPicPr>
          <p:cNvPr id="7" name="Image 2" descr="preencoded.png">    </p:cNvPr>
          <p:cNvPicPr>
            <a:picLocks noChangeAspect="1"/>
          </p:cNvPicPr>
          <p:nvPr/>
        </p:nvPicPr>
        <p:blipFill>
          <a:blip r:embed="rId3"/>
          <a:stretch>
            <a:fillRect/>
          </a:stretch>
        </p:blipFill>
        <p:spPr>
          <a:xfrm>
            <a:off x="8895398" y="3379113"/>
            <a:ext cx="541615" cy="541615"/>
          </a:xfrm>
          <a:prstGeom prst="rect">
            <a:avLst/>
          </a:prstGeom>
        </p:spPr>
      </p:pic>
      <p:sp>
        <p:nvSpPr>
          <p:cNvPr id="8" name="Text 3"/>
          <p:cNvSpPr/>
          <p:nvPr/>
        </p:nvSpPr>
        <p:spPr>
          <a:xfrm>
            <a:off x="8895398" y="4137303"/>
            <a:ext cx="2325886"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Impact</a:t>
            </a:r>
            <a:endParaRPr lang="en-US" sz="2200" dirty="0"/>
          </a:p>
        </p:txBody>
      </p:sp>
      <p:sp>
        <p:nvSpPr>
          <p:cNvPr id="9" name="Text 4"/>
          <p:cNvSpPr/>
          <p:nvPr/>
        </p:nvSpPr>
        <p:spPr>
          <a:xfrm>
            <a:off x="8895398" y="4623435"/>
            <a:ext cx="2325886"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Attackers can steal user cookies.</a:t>
            </a:r>
            <a:endParaRPr lang="en-US" sz="1700" dirty="0"/>
          </a:p>
        </p:txBody>
      </p:sp>
      <p:pic>
        <p:nvPicPr>
          <p:cNvPr id="10" name="Image 3" descr="preencoded.png">    </p:cNvPr>
          <p:cNvPicPr>
            <a:picLocks noChangeAspect="1"/>
          </p:cNvPicPr>
          <p:nvPr/>
        </p:nvPicPr>
        <p:blipFill>
          <a:blip r:embed="rId4"/>
          <a:stretch>
            <a:fillRect/>
          </a:stretch>
        </p:blipFill>
        <p:spPr>
          <a:xfrm>
            <a:off x="11546205" y="3379113"/>
            <a:ext cx="541615" cy="541615"/>
          </a:xfrm>
          <a:prstGeom prst="rect">
            <a:avLst/>
          </a:prstGeom>
        </p:spPr>
      </p:pic>
      <p:sp>
        <p:nvSpPr>
          <p:cNvPr id="11" name="Text 5"/>
          <p:cNvSpPr/>
          <p:nvPr/>
        </p:nvSpPr>
        <p:spPr>
          <a:xfrm>
            <a:off x="11546205" y="4137303"/>
            <a:ext cx="2325767"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Recommendation</a:t>
            </a:r>
            <a:endParaRPr lang="en-US" sz="2200" dirty="0"/>
          </a:p>
        </p:txBody>
      </p:sp>
      <p:sp>
        <p:nvSpPr>
          <p:cNvPr id="12" name="Text 6"/>
          <p:cNvSpPr/>
          <p:nvPr/>
        </p:nvSpPr>
        <p:spPr>
          <a:xfrm>
            <a:off x="11546205" y="4623435"/>
            <a:ext cx="2325767"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Implement proper input encoding.</a:t>
            </a:r>
            <a:endParaRPr lang="en-US" sz="1700" dirty="0"/>
          </a:p>
        </p:txBody>
      </p:sp>
      <p:sp>
        <p:nvSpPr>
          <p:cNvPr id="13" name="Text 7"/>
          <p:cNvSpPr/>
          <p:nvPr/>
        </p:nvSpPr>
        <p:spPr>
          <a:xfrm>
            <a:off x="6244709" y="5907286"/>
            <a:ext cx="7627382"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Navigate to the search page: </a:t>
            </a:r>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http://testasp.vulnweb.com/Search.asp?tfSearch=</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1223367"/>
            <a:ext cx="7627382" cy="1425416"/>
          </a:xfrm>
          <a:prstGeom prst="rect">
            <a:avLst/>
          </a:prstGeom>
          <a:noFill/>
          <a:ln/>
        </p:spPr>
        <p:txBody>
          <a:bodyPr wrap="squar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Insecure Direct Object Reference (IDOR) - Medium</a:t>
            </a:r>
            <a:endParaRPr lang="en-US" sz="4450" dirty="0"/>
          </a:p>
        </p:txBody>
      </p:sp>
      <p:sp>
        <p:nvSpPr>
          <p:cNvPr id="4" name="Shape 1"/>
          <p:cNvSpPr/>
          <p:nvPr/>
        </p:nvSpPr>
        <p:spPr>
          <a:xfrm>
            <a:off x="6244709" y="2973705"/>
            <a:ext cx="3705463" cy="1959412"/>
          </a:xfrm>
          <a:prstGeom prst="roundRect">
            <a:avLst>
              <a:gd name="adj" fmla="val 9952"/>
            </a:avLst>
          </a:prstGeom>
          <a:solidFill>
            <a:srgbClr val="EEEFF5"/>
          </a:solidFill>
          <a:ln/>
          <a:effectLst>
            <a:outerShdw sx="100000" sy="100000" kx="0" ky="0" algn="bl" rotWithShape="0" blurRad="53340" dist="26670" dir="13500000">
              <a:srgbClr val="ffffff">
                <a:alpha val="70000"/>
              </a:srgbClr>
            </a:outerShdw>
          </a:effectLst>
        </p:spPr>
      </p:sp>
      <p:sp>
        <p:nvSpPr>
          <p:cNvPr id="5" name="Text 2"/>
          <p:cNvSpPr/>
          <p:nvPr/>
        </p:nvSpPr>
        <p:spPr>
          <a:xfrm>
            <a:off x="6461284" y="3190280"/>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Description</a:t>
            </a:r>
            <a:endParaRPr lang="en-US" sz="2200" dirty="0"/>
          </a:p>
        </p:txBody>
      </p:sp>
      <p:sp>
        <p:nvSpPr>
          <p:cNvPr id="6" name="Text 3"/>
          <p:cNvSpPr/>
          <p:nvPr/>
        </p:nvSpPr>
        <p:spPr>
          <a:xfrm>
            <a:off x="6461284" y="3676412"/>
            <a:ext cx="3272314" cy="104013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Access restricted data by manipulating URL parameters.</a:t>
            </a:r>
            <a:endParaRPr lang="en-US" sz="1700" dirty="0"/>
          </a:p>
        </p:txBody>
      </p:sp>
      <p:sp>
        <p:nvSpPr>
          <p:cNvPr id="7" name="Shape 4"/>
          <p:cNvSpPr/>
          <p:nvPr/>
        </p:nvSpPr>
        <p:spPr>
          <a:xfrm>
            <a:off x="10166747" y="2973705"/>
            <a:ext cx="3705463" cy="1959412"/>
          </a:xfrm>
          <a:prstGeom prst="roundRect">
            <a:avLst>
              <a:gd name="adj" fmla="val 9952"/>
            </a:avLst>
          </a:prstGeom>
          <a:solidFill>
            <a:srgbClr val="EEEFF5"/>
          </a:solidFill>
          <a:ln/>
          <a:effectLst>
            <a:outerShdw sx="100000" sy="100000" kx="0" ky="0" algn="bl" rotWithShape="0" blurRad="53340" dist="26670" dir="13500000">
              <a:srgbClr val="ffffff">
                <a:alpha val="70000"/>
              </a:srgbClr>
            </a:outerShdw>
          </a:effectLst>
        </p:spPr>
      </p:sp>
      <p:sp>
        <p:nvSpPr>
          <p:cNvPr id="8" name="Text 5"/>
          <p:cNvSpPr/>
          <p:nvPr/>
        </p:nvSpPr>
        <p:spPr>
          <a:xfrm>
            <a:off x="10383322" y="3190280"/>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Impact</a:t>
            </a:r>
            <a:endParaRPr lang="en-US" sz="2200" dirty="0"/>
          </a:p>
        </p:txBody>
      </p:sp>
      <p:sp>
        <p:nvSpPr>
          <p:cNvPr id="9" name="Text 6"/>
          <p:cNvSpPr/>
          <p:nvPr/>
        </p:nvSpPr>
        <p:spPr>
          <a:xfrm>
            <a:off x="10383322" y="3676412"/>
            <a:ext cx="3272314" cy="69342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Unauthorized access to restricted forum threads.</a:t>
            </a:r>
            <a:endParaRPr lang="en-US" sz="1700" dirty="0"/>
          </a:p>
        </p:txBody>
      </p:sp>
      <p:sp>
        <p:nvSpPr>
          <p:cNvPr id="10" name="Shape 7"/>
          <p:cNvSpPr/>
          <p:nvPr/>
        </p:nvSpPr>
        <p:spPr>
          <a:xfrm>
            <a:off x="6244709" y="5149691"/>
            <a:ext cx="7627382" cy="1265992"/>
          </a:xfrm>
          <a:prstGeom prst="roundRect">
            <a:avLst>
              <a:gd name="adj" fmla="val 15403"/>
            </a:avLst>
          </a:prstGeom>
          <a:solidFill>
            <a:srgbClr val="EEEFF5"/>
          </a:solidFill>
          <a:ln/>
          <a:effectLst>
            <a:outerShdw sx="100000" sy="100000" kx="0" ky="0" algn="bl" rotWithShape="0" blurRad="53340" dist="26670" dir="13500000">
              <a:srgbClr val="ffffff">
                <a:alpha val="70000"/>
              </a:srgbClr>
            </a:outerShdw>
          </a:effectLst>
        </p:spPr>
      </p:sp>
      <p:sp>
        <p:nvSpPr>
          <p:cNvPr id="11" name="Text 8"/>
          <p:cNvSpPr/>
          <p:nvPr/>
        </p:nvSpPr>
        <p:spPr>
          <a:xfrm>
            <a:off x="6461284" y="5366266"/>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Recommendation</a:t>
            </a:r>
            <a:endParaRPr lang="en-US" sz="2200" dirty="0"/>
          </a:p>
        </p:txBody>
      </p:sp>
      <p:sp>
        <p:nvSpPr>
          <p:cNvPr id="12" name="Text 9"/>
          <p:cNvSpPr/>
          <p:nvPr/>
        </p:nvSpPr>
        <p:spPr>
          <a:xfrm>
            <a:off x="6461284" y="5852398"/>
            <a:ext cx="7194233"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Implement proper access controls.</a:t>
            </a:r>
            <a:endParaRPr lang="en-US" sz="1700" dirty="0"/>
          </a:p>
        </p:txBody>
      </p:sp>
      <p:sp>
        <p:nvSpPr>
          <p:cNvPr id="13" name="Text 10"/>
          <p:cNvSpPr/>
          <p:nvPr/>
        </p:nvSpPr>
        <p:spPr>
          <a:xfrm>
            <a:off x="6244709" y="6659404"/>
            <a:ext cx="762738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Access this URL: </a:t>
            </a:r>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http://testasp.vulnweb.com/showthread.asp?id=10</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54486"/>
          </a:xfrm>
          <a:prstGeom prst="rect">
            <a:avLst/>
          </a:prstGeom>
        </p:spPr>
      </p:pic>
      <p:sp>
        <p:nvSpPr>
          <p:cNvPr id="3" name="Text 0"/>
          <p:cNvSpPr/>
          <p:nvPr/>
        </p:nvSpPr>
        <p:spPr>
          <a:xfrm>
            <a:off x="715208" y="3116461"/>
            <a:ext cx="7862649" cy="672227"/>
          </a:xfrm>
          <a:prstGeom prst="rect">
            <a:avLst/>
          </a:prstGeom>
          <a:noFill/>
          <a:ln/>
        </p:spPr>
        <p:txBody>
          <a:bodyPr wrap="none" lIns="0" tIns="0" rIns="0" bIns="0" rtlCol="0" anchor="t"/>
          <a:lstStyle/>
          <a:p>
            <a:pPr algn="l" indent="0" marL="0">
              <a:lnSpc>
                <a:spcPts val="5250"/>
              </a:lnSpc>
              <a:buNone/>
            </a:pPr>
            <a:r>
              <a:rPr lang="en-US" sz="4200" b="1" dirty="0">
                <a:solidFill>
                  <a:srgbClr val="7068F4"/>
                </a:solidFill>
                <a:latin typeface="Barlow Bold" pitchFamily="34" charset="0"/>
                <a:ea typeface="Barlow Bold" pitchFamily="34" charset="-122"/>
                <a:cs typeface="Barlow Bold" pitchFamily="34" charset="-120"/>
              </a:rPr>
              <a:t>Security Misconfigurations - Low</a:t>
            </a:r>
            <a:endParaRPr lang="en-US" sz="4200" dirty="0"/>
          </a:p>
        </p:txBody>
      </p:sp>
      <p:sp>
        <p:nvSpPr>
          <p:cNvPr id="4" name="Shape 1"/>
          <p:cNvSpPr/>
          <p:nvPr/>
        </p:nvSpPr>
        <p:spPr>
          <a:xfrm>
            <a:off x="7303770" y="4095155"/>
            <a:ext cx="22860" cy="3576161"/>
          </a:xfrm>
          <a:prstGeom prst="roundRect">
            <a:avLst>
              <a:gd name="adj" fmla="val 804576"/>
            </a:avLst>
          </a:prstGeom>
          <a:solidFill>
            <a:srgbClr val="C1C3D0"/>
          </a:solidFill>
          <a:ln/>
        </p:spPr>
      </p:sp>
      <p:sp>
        <p:nvSpPr>
          <p:cNvPr id="5" name="Shape 2"/>
          <p:cNvSpPr/>
          <p:nvPr/>
        </p:nvSpPr>
        <p:spPr>
          <a:xfrm>
            <a:off x="6495157" y="4543306"/>
            <a:ext cx="613053" cy="22860"/>
          </a:xfrm>
          <a:prstGeom prst="roundRect">
            <a:avLst>
              <a:gd name="adj" fmla="val 804576"/>
            </a:avLst>
          </a:prstGeom>
          <a:solidFill>
            <a:srgbClr val="C1C3D0"/>
          </a:solidFill>
          <a:ln/>
        </p:spPr>
      </p:sp>
      <p:sp>
        <p:nvSpPr>
          <p:cNvPr id="6" name="Shape 3"/>
          <p:cNvSpPr/>
          <p:nvPr/>
        </p:nvSpPr>
        <p:spPr>
          <a:xfrm>
            <a:off x="7085350" y="4324945"/>
            <a:ext cx="459700" cy="459700"/>
          </a:xfrm>
          <a:prstGeom prst="roundRect">
            <a:avLst>
              <a:gd name="adj" fmla="val 40010"/>
            </a:avLst>
          </a:prstGeom>
          <a:solidFill>
            <a:srgbClr val="EEEFF5"/>
          </a:solidFill>
          <a:ln/>
          <a:effectLst>
            <a:outerShdw sx="100000" sy="100000" kx="0" ky="0" algn="bl" rotWithShape="0" blurRad="50800" dist="25400" dir="13500000">
              <a:srgbClr val="ffffff">
                <a:alpha val="70000"/>
              </a:srgbClr>
            </a:outerShdw>
          </a:effectLst>
        </p:spPr>
      </p:sp>
      <p:sp>
        <p:nvSpPr>
          <p:cNvPr id="7" name="Text 4"/>
          <p:cNvSpPr/>
          <p:nvPr/>
        </p:nvSpPr>
        <p:spPr>
          <a:xfrm>
            <a:off x="7153811" y="4353104"/>
            <a:ext cx="322659" cy="403265"/>
          </a:xfrm>
          <a:prstGeom prst="rect">
            <a:avLst/>
          </a:prstGeom>
          <a:noFill/>
          <a:ln/>
        </p:spPr>
        <p:txBody>
          <a:bodyPr wrap="none" lIns="0" tIns="0" rIns="0" bIns="0" rtlCol="0" anchor="t"/>
          <a:lstStyle/>
          <a:p>
            <a:pPr algn="ctr" indent="0" marL="0">
              <a:lnSpc>
                <a:spcPts val="2500"/>
              </a:lnSpc>
              <a:buNone/>
            </a:pPr>
            <a:r>
              <a:rPr lang="en-US" sz="2500" b="1" dirty="0">
                <a:solidFill>
                  <a:srgbClr val="272525"/>
                </a:solidFill>
                <a:latin typeface="Barlow Bold" pitchFamily="34" charset="0"/>
                <a:ea typeface="Barlow Bold" pitchFamily="34" charset="-122"/>
                <a:cs typeface="Barlow Bold" pitchFamily="34" charset="-120"/>
              </a:rPr>
              <a:t>1</a:t>
            </a:r>
            <a:endParaRPr lang="en-US" sz="2500" dirty="0"/>
          </a:p>
        </p:txBody>
      </p:sp>
      <p:sp>
        <p:nvSpPr>
          <p:cNvPr id="8" name="Text 5"/>
          <p:cNvSpPr/>
          <p:nvPr/>
        </p:nvSpPr>
        <p:spPr>
          <a:xfrm>
            <a:off x="3604498" y="4299466"/>
            <a:ext cx="2688908" cy="335994"/>
          </a:xfrm>
          <a:prstGeom prst="rect">
            <a:avLst/>
          </a:prstGeom>
          <a:noFill/>
          <a:ln/>
        </p:spPr>
        <p:txBody>
          <a:bodyPr wrap="none" lIns="0" tIns="0" rIns="0" bIns="0" rtlCol="0" anchor="t"/>
          <a:lstStyle/>
          <a:p>
            <a:pPr algn="r" indent="0" marL="0">
              <a:lnSpc>
                <a:spcPts val="2600"/>
              </a:lnSpc>
              <a:buNone/>
            </a:pPr>
            <a:r>
              <a:rPr lang="en-US" sz="2100" b="1" dirty="0">
                <a:solidFill>
                  <a:srgbClr val="272525"/>
                </a:solidFill>
                <a:latin typeface="Barlow Bold" pitchFamily="34" charset="0"/>
                <a:ea typeface="Barlow Bold" pitchFamily="34" charset="-122"/>
                <a:cs typeface="Barlow Bold" pitchFamily="34" charset="-120"/>
              </a:rPr>
              <a:t>Findings</a:t>
            </a:r>
            <a:endParaRPr lang="en-US" sz="2100" dirty="0"/>
          </a:p>
        </p:txBody>
      </p:sp>
      <p:sp>
        <p:nvSpPr>
          <p:cNvPr id="9" name="Text 6"/>
          <p:cNvSpPr/>
          <p:nvPr/>
        </p:nvSpPr>
        <p:spPr>
          <a:xfrm>
            <a:off x="715208" y="4757976"/>
            <a:ext cx="5578197" cy="326827"/>
          </a:xfrm>
          <a:prstGeom prst="rect">
            <a:avLst/>
          </a:prstGeom>
          <a:noFill/>
          <a:ln/>
        </p:spPr>
        <p:txBody>
          <a:bodyPr wrap="none" lIns="0" tIns="0" rIns="0" bIns="0" rtlCol="0" anchor="t"/>
          <a:lstStyle/>
          <a:p>
            <a:pPr algn="r"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Website is not using HTTPS.</a:t>
            </a:r>
            <a:endParaRPr lang="en-US" sz="1600" dirty="0"/>
          </a:p>
        </p:txBody>
      </p:sp>
      <p:sp>
        <p:nvSpPr>
          <p:cNvPr id="10" name="Shape 7"/>
          <p:cNvSpPr/>
          <p:nvPr/>
        </p:nvSpPr>
        <p:spPr>
          <a:xfrm>
            <a:off x="7522190" y="5564981"/>
            <a:ext cx="613053" cy="22860"/>
          </a:xfrm>
          <a:prstGeom prst="roundRect">
            <a:avLst>
              <a:gd name="adj" fmla="val 804576"/>
            </a:avLst>
          </a:prstGeom>
          <a:solidFill>
            <a:srgbClr val="C1C3D0"/>
          </a:solidFill>
          <a:ln/>
        </p:spPr>
      </p:sp>
      <p:sp>
        <p:nvSpPr>
          <p:cNvPr id="11" name="Shape 8"/>
          <p:cNvSpPr/>
          <p:nvPr/>
        </p:nvSpPr>
        <p:spPr>
          <a:xfrm>
            <a:off x="7085350" y="5346621"/>
            <a:ext cx="459700" cy="459700"/>
          </a:xfrm>
          <a:prstGeom prst="roundRect">
            <a:avLst>
              <a:gd name="adj" fmla="val 40010"/>
            </a:avLst>
          </a:prstGeom>
          <a:solidFill>
            <a:srgbClr val="EEEFF5"/>
          </a:solidFill>
          <a:ln/>
          <a:effectLst>
            <a:outerShdw sx="100000" sy="100000" kx="0" ky="0" algn="bl" rotWithShape="0" blurRad="50800" dist="25400" dir="13500000">
              <a:srgbClr val="ffffff">
                <a:alpha val="70000"/>
              </a:srgbClr>
            </a:outerShdw>
          </a:effectLst>
        </p:spPr>
      </p:sp>
      <p:sp>
        <p:nvSpPr>
          <p:cNvPr id="12" name="Text 9"/>
          <p:cNvSpPr/>
          <p:nvPr/>
        </p:nvSpPr>
        <p:spPr>
          <a:xfrm>
            <a:off x="7153811" y="5374779"/>
            <a:ext cx="322659" cy="403265"/>
          </a:xfrm>
          <a:prstGeom prst="rect">
            <a:avLst/>
          </a:prstGeom>
          <a:noFill/>
          <a:ln/>
        </p:spPr>
        <p:txBody>
          <a:bodyPr wrap="none" lIns="0" tIns="0" rIns="0" bIns="0" rtlCol="0" anchor="t"/>
          <a:lstStyle/>
          <a:p>
            <a:pPr algn="ctr" indent="0" marL="0">
              <a:lnSpc>
                <a:spcPts val="2500"/>
              </a:lnSpc>
              <a:buNone/>
            </a:pPr>
            <a:r>
              <a:rPr lang="en-US" sz="2500" b="1" dirty="0">
                <a:solidFill>
                  <a:srgbClr val="272525"/>
                </a:solidFill>
                <a:latin typeface="Barlow Bold" pitchFamily="34" charset="0"/>
                <a:ea typeface="Barlow Bold" pitchFamily="34" charset="-122"/>
                <a:cs typeface="Barlow Bold" pitchFamily="34" charset="-120"/>
              </a:rPr>
              <a:t>2</a:t>
            </a:r>
            <a:endParaRPr lang="en-US" sz="2500" dirty="0"/>
          </a:p>
        </p:txBody>
      </p:sp>
      <p:sp>
        <p:nvSpPr>
          <p:cNvPr id="13" name="Text 10"/>
          <p:cNvSpPr/>
          <p:nvPr/>
        </p:nvSpPr>
        <p:spPr>
          <a:xfrm>
            <a:off x="8336994" y="5321141"/>
            <a:ext cx="2688908" cy="335994"/>
          </a:xfrm>
          <a:prstGeom prst="rect">
            <a:avLst/>
          </a:prstGeom>
          <a:noFill/>
          <a:ln/>
        </p:spPr>
        <p:txBody>
          <a:bodyPr wrap="none" lIns="0" tIns="0" rIns="0" bIns="0" rtlCol="0" anchor="t"/>
          <a:lstStyle/>
          <a:p>
            <a:pPr algn="l" indent="0" marL="0">
              <a:lnSpc>
                <a:spcPts val="2600"/>
              </a:lnSpc>
              <a:buNone/>
            </a:pPr>
            <a:r>
              <a:rPr lang="en-US" sz="2100" b="1" dirty="0">
                <a:solidFill>
                  <a:srgbClr val="272525"/>
                </a:solidFill>
                <a:latin typeface="Barlow Bold" pitchFamily="34" charset="0"/>
                <a:ea typeface="Barlow Bold" pitchFamily="34" charset="-122"/>
                <a:cs typeface="Barlow Bold" pitchFamily="34" charset="-120"/>
              </a:rPr>
              <a:t>Impact</a:t>
            </a:r>
            <a:endParaRPr lang="en-US" sz="2100" dirty="0"/>
          </a:p>
        </p:txBody>
      </p:sp>
      <p:sp>
        <p:nvSpPr>
          <p:cNvPr id="14" name="Text 11"/>
          <p:cNvSpPr/>
          <p:nvPr/>
        </p:nvSpPr>
        <p:spPr>
          <a:xfrm>
            <a:off x="8336994" y="5779651"/>
            <a:ext cx="5578197" cy="326827"/>
          </a:xfrm>
          <a:prstGeom prst="rect">
            <a:avLst/>
          </a:prstGeom>
          <a:noFill/>
          <a:ln/>
        </p:spPr>
        <p:txBody>
          <a:bodyPr wrap="non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Attackers can intercept login credentials.</a:t>
            </a:r>
            <a:endParaRPr lang="en-US" sz="1600" dirty="0"/>
          </a:p>
        </p:txBody>
      </p:sp>
      <p:sp>
        <p:nvSpPr>
          <p:cNvPr id="15" name="Shape 12"/>
          <p:cNvSpPr/>
          <p:nvPr/>
        </p:nvSpPr>
        <p:spPr>
          <a:xfrm>
            <a:off x="6495157" y="6484501"/>
            <a:ext cx="613053" cy="22860"/>
          </a:xfrm>
          <a:prstGeom prst="roundRect">
            <a:avLst>
              <a:gd name="adj" fmla="val 804576"/>
            </a:avLst>
          </a:prstGeom>
          <a:solidFill>
            <a:srgbClr val="C1C3D0"/>
          </a:solidFill>
          <a:ln/>
        </p:spPr>
      </p:sp>
      <p:sp>
        <p:nvSpPr>
          <p:cNvPr id="16" name="Shape 13"/>
          <p:cNvSpPr/>
          <p:nvPr/>
        </p:nvSpPr>
        <p:spPr>
          <a:xfrm>
            <a:off x="7085350" y="6266140"/>
            <a:ext cx="459700" cy="459700"/>
          </a:xfrm>
          <a:prstGeom prst="roundRect">
            <a:avLst>
              <a:gd name="adj" fmla="val 40010"/>
            </a:avLst>
          </a:prstGeom>
          <a:solidFill>
            <a:srgbClr val="EEEFF5"/>
          </a:solidFill>
          <a:ln/>
          <a:effectLst>
            <a:outerShdw sx="100000" sy="100000" kx="0" ky="0" algn="bl" rotWithShape="0" blurRad="50800" dist="25400" dir="13500000">
              <a:srgbClr val="ffffff">
                <a:alpha val="70000"/>
              </a:srgbClr>
            </a:outerShdw>
          </a:effectLst>
        </p:spPr>
      </p:sp>
      <p:sp>
        <p:nvSpPr>
          <p:cNvPr id="17" name="Text 14"/>
          <p:cNvSpPr/>
          <p:nvPr/>
        </p:nvSpPr>
        <p:spPr>
          <a:xfrm>
            <a:off x="7153811" y="6294299"/>
            <a:ext cx="322659" cy="403265"/>
          </a:xfrm>
          <a:prstGeom prst="rect">
            <a:avLst/>
          </a:prstGeom>
          <a:noFill/>
          <a:ln/>
        </p:spPr>
        <p:txBody>
          <a:bodyPr wrap="none" lIns="0" tIns="0" rIns="0" bIns="0" rtlCol="0" anchor="t"/>
          <a:lstStyle/>
          <a:p>
            <a:pPr algn="ctr" indent="0" marL="0">
              <a:lnSpc>
                <a:spcPts val="2500"/>
              </a:lnSpc>
              <a:buNone/>
            </a:pPr>
            <a:r>
              <a:rPr lang="en-US" sz="2500" b="1" dirty="0">
                <a:solidFill>
                  <a:srgbClr val="272525"/>
                </a:solidFill>
                <a:latin typeface="Barlow Bold" pitchFamily="34" charset="0"/>
                <a:ea typeface="Barlow Bold" pitchFamily="34" charset="-122"/>
                <a:cs typeface="Barlow Bold" pitchFamily="34" charset="-120"/>
              </a:rPr>
              <a:t>3</a:t>
            </a:r>
            <a:endParaRPr lang="en-US" sz="2500" dirty="0"/>
          </a:p>
        </p:txBody>
      </p:sp>
      <p:sp>
        <p:nvSpPr>
          <p:cNvPr id="18" name="Text 15"/>
          <p:cNvSpPr/>
          <p:nvPr/>
        </p:nvSpPr>
        <p:spPr>
          <a:xfrm>
            <a:off x="3604498" y="6240661"/>
            <a:ext cx="2688908" cy="335994"/>
          </a:xfrm>
          <a:prstGeom prst="rect">
            <a:avLst/>
          </a:prstGeom>
          <a:noFill/>
          <a:ln/>
        </p:spPr>
        <p:txBody>
          <a:bodyPr wrap="none" lIns="0" tIns="0" rIns="0" bIns="0" rtlCol="0" anchor="t"/>
          <a:lstStyle/>
          <a:p>
            <a:pPr algn="r" indent="0" marL="0">
              <a:lnSpc>
                <a:spcPts val="2600"/>
              </a:lnSpc>
              <a:buNone/>
            </a:pPr>
            <a:r>
              <a:rPr lang="en-US" sz="2100" b="1" dirty="0">
                <a:solidFill>
                  <a:srgbClr val="272525"/>
                </a:solidFill>
                <a:latin typeface="Barlow Bold" pitchFamily="34" charset="0"/>
                <a:ea typeface="Barlow Bold" pitchFamily="34" charset="-122"/>
                <a:cs typeface="Barlow Bold" pitchFamily="34" charset="-120"/>
              </a:rPr>
              <a:t>Recommendation</a:t>
            </a:r>
            <a:endParaRPr lang="en-US" sz="2100" dirty="0"/>
          </a:p>
        </p:txBody>
      </p:sp>
      <p:sp>
        <p:nvSpPr>
          <p:cNvPr id="19" name="Text 16"/>
          <p:cNvSpPr/>
          <p:nvPr/>
        </p:nvSpPr>
        <p:spPr>
          <a:xfrm>
            <a:off x="715208" y="6699171"/>
            <a:ext cx="5578197" cy="326827"/>
          </a:xfrm>
          <a:prstGeom prst="rect">
            <a:avLst/>
          </a:prstGeom>
          <a:noFill/>
          <a:ln/>
        </p:spPr>
        <p:txBody>
          <a:bodyPr wrap="none" lIns="0" tIns="0" rIns="0" bIns="0" rtlCol="0" anchor="t"/>
          <a:lstStyle/>
          <a:p>
            <a:pPr algn="r"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Enable HTTPS using an SSL certificate.</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8309" y="656511"/>
            <a:ext cx="8164592" cy="712708"/>
          </a:xfrm>
          <a:prstGeom prst="rect">
            <a:avLst/>
          </a:prstGeom>
          <a:noFill/>
          <a:ln/>
        </p:spPr>
        <p:txBody>
          <a:bodyPr wrap="non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Conclusion &amp; Recommendations</a:t>
            </a:r>
            <a:endParaRPr lang="en-US" sz="4450" dirty="0"/>
          </a:p>
        </p:txBody>
      </p:sp>
      <p:sp>
        <p:nvSpPr>
          <p:cNvPr id="3" name="Text 1"/>
          <p:cNvSpPr/>
          <p:nvPr/>
        </p:nvSpPr>
        <p:spPr>
          <a:xfrm>
            <a:off x="1575554" y="3919180"/>
            <a:ext cx="3011448" cy="356235"/>
          </a:xfrm>
          <a:prstGeom prst="rect">
            <a:avLst/>
          </a:prstGeom>
          <a:noFill/>
          <a:ln/>
        </p:spPr>
        <p:txBody>
          <a:bodyPr wrap="none" lIns="0" tIns="0" rIns="0" bIns="0" rtlCol="0" anchor="t"/>
          <a:lstStyle/>
          <a:p>
            <a:pPr algn="r"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High-risk vulnerabilities</a:t>
            </a:r>
            <a:endParaRPr lang="en-US" sz="2200" dirty="0"/>
          </a:p>
        </p:txBody>
      </p:sp>
      <p:pic>
        <p:nvPicPr>
          <p:cNvPr id="4" name="Image 0" descr="preencoded.png">    </p:cNvPr>
          <p:cNvPicPr>
            <a:picLocks noChangeAspect="1"/>
          </p:cNvPicPr>
          <p:nvPr/>
        </p:nvPicPr>
        <p:blipFill>
          <a:blip r:embed="rId1"/>
          <a:stretch>
            <a:fillRect/>
          </a:stretch>
        </p:blipFill>
        <p:spPr>
          <a:xfrm>
            <a:off x="5020270" y="1802487"/>
            <a:ext cx="4589740" cy="4589740"/>
          </a:xfrm>
          <a:prstGeom prst="rect">
            <a:avLst/>
          </a:prstGeom>
        </p:spPr>
      </p:pic>
      <p:sp>
        <p:nvSpPr>
          <p:cNvPr id="5" name="Text 2"/>
          <p:cNvSpPr/>
          <p:nvPr/>
        </p:nvSpPr>
        <p:spPr>
          <a:xfrm>
            <a:off x="5570518" y="3618488"/>
            <a:ext cx="324088" cy="405170"/>
          </a:xfrm>
          <a:prstGeom prst="rect">
            <a:avLst/>
          </a:prstGeom>
          <a:noFill/>
          <a:ln/>
        </p:spPr>
        <p:txBody>
          <a:bodyPr wrap="none" lIns="0" tIns="0" rIns="0" bIns="0" rtlCol="0" anchor="t"/>
          <a:lstStyle/>
          <a:p>
            <a:pPr algn="l" indent="0" marL="0">
              <a:lnSpc>
                <a:spcPts val="4050"/>
              </a:lnSpc>
              <a:buNone/>
            </a:pPr>
            <a:r>
              <a:rPr lang="en-US" sz="2550" b="1" dirty="0">
                <a:solidFill>
                  <a:srgbClr val="272525"/>
                </a:solidFill>
                <a:latin typeface="Barlow Bold" pitchFamily="34" charset="0"/>
                <a:ea typeface="Barlow Bold" pitchFamily="34" charset="-122"/>
                <a:cs typeface="Barlow Bold" pitchFamily="34" charset="-120"/>
              </a:rPr>
              <a:t>1</a:t>
            </a:r>
            <a:endParaRPr lang="en-US" sz="2550" dirty="0"/>
          </a:p>
        </p:txBody>
      </p:sp>
      <p:sp>
        <p:nvSpPr>
          <p:cNvPr id="6" name="Text 3"/>
          <p:cNvSpPr/>
          <p:nvPr/>
        </p:nvSpPr>
        <p:spPr>
          <a:xfrm>
            <a:off x="9934932" y="2690574"/>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Data breaches</a:t>
            </a:r>
            <a:endParaRPr lang="en-US" sz="2200" dirty="0"/>
          </a:p>
        </p:txBody>
      </p:sp>
      <p:pic>
        <p:nvPicPr>
          <p:cNvPr id="7" name="Image 1" descr="preencoded.png">    </p:cNvPr>
          <p:cNvPicPr>
            <a:picLocks noChangeAspect="1"/>
          </p:cNvPicPr>
          <p:nvPr/>
        </p:nvPicPr>
        <p:blipFill>
          <a:blip r:embed="rId2"/>
          <a:stretch>
            <a:fillRect/>
          </a:stretch>
        </p:blipFill>
        <p:spPr>
          <a:xfrm>
            <a:off x="5020270" y="1802487"/>
            <a:ext cx="4589740" cy="4589740"/>
          </a:xfrm>
          <a:prstGeom prst="rect">
            <a:avLst/>
          </a:prstGeom>
        </p:spPr>
      </p:pic>
      <p:sp>
        <p:nvSpPr>
          <p:cNvPr id="8" name="Text 4"/>
          <p:cNvSpPr/>
          <p:nvPr/>
        </p:nvSpPr>
        <p:spPr>
          <a:xfrm>
            <a:off x="8183463" y="2662297"/>
            <a:ext cx="324088" cy="405170"/>
          </a:xfrm>
          <a:prstGeom prst="rect">
            <a:avLst/>
          </a:prstGeom>
          <a:noFill/>
          <a:ln/>
        </p:spPr>
        <p:txBody>
          <a:bodyPr wrap="none" lIns="0" tIns="0" rIns="0" bIns="0" rtlCol="0" anchor="t"/>
          <a:lstStyle/>
          <a:p>
            <a:pPr algn="l" indent="0" marL="0">
              <a:lnSpc>
                <a:spcPts val="4050"/>
              </a:lnSpc>
              <a:buNone/>
            </a:pPr>
            <a:r>
              <a:rPr lang="en-US" sz="2550" b="1" dirty="0">
                <a:solidFill>
                  <a:srgbClr val="272525"/>
                </a:solidFill>
                <a:latin typeface="Barlow Bold" pitchFamily="34" charset="0"/>
                <a:ea typeface="Barlow Bold" pitchFamily="34" charset="-122"/>
                <a:cs typeface="Barlow Bold" pitchFamily="34" charset="-120"/>
              </a:rPr>
              <a:t>2</a:t>
            </a:r>
            <a:endParaRPr lang="en-US" sz="2550" dirty="0"/>
          </a:p>
        </p:txBody>
      </p:sp>
      <p:sp>
        <p:nvSpPr>
          <p:cNvPr id="9" name="Text 5"/>
          <p:cNvSpPr/>
          <p:nvPr/>
        </p:nvSpPr>
        <p:spPr>
          <a:xfrm>
            <a:off x="9934932" y="5147905"/>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Account takeovers</a:t>
            </a:r>
            <a:endParaRPr lang="en-US" sz="2200" dirty="0"/>
          </a:p>
        </p:txBody>
      </p:sp>
      <p:pic>
        <p:nvPicPr>
          <p:cNvPr id="10" name="Image 2" descr="preencoded.png">    </p:cNvPr>
          <p:cNvPicPr>
            <a:picLocks noChangeAspect="1"/>
          </p:cNvPicPr>
          <p:nvPr/>
        </p:nvPicPr>
        <p:blipFill>
          <a:blip r:embed="rId3"/>
          <a:stretch>
            <a:fillRect/>
          </a:stretch>
        </p:blipFill>
        <p:spPr>
          <a:xfrm>
            <a:off x="5020270" y="1802487"/>
            <a:ext cx="4589740" cy="4589740"/>
          </a:xfrm>
          <a:prstGeom prst="rect">
            <a:avLst/>
          </a:prstGeom>
        </p:spPr>
      </p:pic>
      <p:sp>
        <p:nvSpPr>
          <p:cNvPr id="11" name="Text 6"/>
          <p:cNvSpPr/>
          <p:nvPr/>
        </p:nvSpPr>
        <p:spPr>
          <a:xfrm>
            <a:off x="7705070" y="5403235"/>
            <a:ext cx="324088" cy="405170"/>
          </a:xfrm>
          <a:prstGeom prst="rect">
            <a:avLst/>
          </a:prstGeom>
          <a:noFill/>
          <a:ln/>
        </p:spPr>
        <p:txBody>
          <a:bodyPr wrap="none" lIns="0" tIns="0" rIns="0" bIns="0" rtlCol="0" anchor="t"/>
          <a:lstStyle/>
          <a:p>
            <a:pPr algn="l" indent="0" marL="0">
              <a:lnSpc>
                <a:spcPts val="4050"/>
              </a:lnSpc>
              <a:buNone/>
            </a:pPr>
            <a:r>
              <a:rPr lang="en-US" sz="2550" b="1" dirty="0">
                <a:solidFill>
                  <a:srgbClr val="272525"/>
                </a:solidFill>
                <a:latin typeface="Barlow Bold" pitchFamily="34" charset="0"/>
                <a:ea typeface="Barlow Bold" pitchFamily="34" charset="-122"/>
                <a:cs typeface="Barlow Bold" pitchFamily="34" charset="-120"/>
              </a:rPr>
              <a:t>3</a:t>
            </a:r>
            <a:endParaRPr lang="en-US" sz="2550" dirty="0"/>
          </a:p>
        </p:txBody>
      </p:sp>
      <p:sp>
        <p:nvSpPr>
          <p:cNvPr id="12" name="Text 7"/>
          <p:cNvSpPr/>
          <p:nvPr/>
        </p:nvSpPr>
        <p:spPr>
          <a:xfrm>
            <a:off x="758309" y="6635948"/>
            <a:ext cx="1311378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Fix SQL Injection using parameterized queries.</a:t>
            </a:r>
            <a:endParaRPr lang="en-US" sz="1700" dirty="0"/>
          </a:p>
        </p:txBody>
      </p:sp>
      <p:sp>
        <p:nvSpPr>
          <p:cNvPr id="13" name="Text 8"/>
          <p:cNvSpPr/>
          <p:nvPr/>
        </p:nvSpPr>
        <p:spPr>
          <a:xfrm>
            <a:off x="758309" y="7226379"/>
            <a:ext cx="1311378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Mitigate XSS with proper input encoding.</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2025-03-17T11:07:18Z</dcterms:created>
  <dcterms:modified xsi:type="dcterms:W3CDTF">2025-03-17T11:07:18Z</dcterms:modified>
</cp:coreProperties>
</file>